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pPr algn="l"/>
            <a:fld id="{0DCFB061-4267-4D9F-8017-6F550D3068DF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5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ED5C-5A53-433E-8A55-46F54CE81DA5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672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ABC0C-B6DF-45E9-B954-11C99AA62C3E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71B9-2624-4F21-93EE-35A78B1A0DAD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4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7C2A-BE2E-4840-A907-3254E2916C96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6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2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3A0F-DEF3-4134-98D0-2E1276938A8B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5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fld id="{61A2E4C8-2960-4ADD-862C-4D9643CB15AC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5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fld id="{48BDEA15-09CD-4275-A8E0-385C965F48B0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6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BC61-5547-4A60-8DA1-6699760D9972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46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4B9D1C6-60D0-4CD1-8F31-F912522EB041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81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AF8082C-0922-4249-A612-B415F5231620}" type="datetime1">
              <a:rPr lang="en-US" smtClean="0"/>
              <a:t>20-Jul-22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9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81" r:id="rId6"/>
    <p:sldLayoutId id="2147483677" r:id="rId7"/>
    <p:sldLayoutId id="2147483678" r:id="rId8"/>
    <p:sldLayoutId id="2147483679" r:id="rId9"/>
    <p:sldLayoutId id="2147483680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362F176A-9349-4CD7-8042-59C0200C8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55" y="-4078"/>
            <a:ext cx="4641096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041D151D-F36F-11CD-5B0E-B40CA868D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93" r="1" b="1"/>
          <a:stretch/>
        </p:blipFill>
        <p:spPr>
          <a:xfrm>
            <a:off x="20" y="1074544"/>
            <a:ext cx="7562606" cy="5069861"/>
          </a:xfrm>
          <a:prstGeom prst="rect">
            <a:avLst/>
          </a:prstGeom>
        </p:spPr>
      </p:pic>
      <p:sp>
        <p:nvSpPr>
          <p:cNvPr id="27" name="Rectangle 12">
            <a:extLst>
              <a:ext uri="{FF2B5EF4-FFF2-40B4-BE49-F238E27FC236}">
                <a16:creationId xmlns:a16="http://schemas.microsoft.com/office/drawing/2014/main" id="{4E9A171F-91A7-42F8-B25C-E38B244E7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4">
            <a:extLst>
              <a:ext uri="{FF2B5EF4-FFF2-40B4-BE49-F238E27FC236}">
                <a16:creationId xmlns:a16="http://schemas.microsoft.com/office/drawing/2014/main" id="{064738AB-B6BE-4867-889A-52CE4AC8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468" y="1095508"/>
            <a:ext cx="46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3FCF44-E5D6-3E01-7338-221AF8C5E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3503" y="1709530"/>
            <a:ext cx="3754671" cy="2528515"/>
          </a:xfrm>
        </p:spPr>
        <p:txBody>
          <a:bodyPr anchor="b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Multimeter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9B3E4-62B8-5EC6-496D-AAE05A399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914" y="4238046"/>
            <a:ext cx="3806919" cy="1741404"/>
          </a:xfrm>
        </p:spPr>
        <p:txBody>
          <a:bodyPr anchor="t">
            <a:normAutofit/>
          </a:bodyPr>
          <a:lstStyle/>
          <a:p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57851D67-7085-40E2-B146-F91433A2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405"/>
            <a:ext cx="7534656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468" y="6167615"/>
            <a:ext cx="4603482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9C969C2C-E7E3-4052-87D4-61E733EC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1459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0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B0015-52AC-776C-6094-4AC8AC80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Multimeter: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FE491-D5BA-0C68-C523-3CA3C9260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As the name implies, a </a:t>
            </a:r>
            <a:r>
              <a:rPr lang="en-US" b="0" i="1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multimeter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 is device that can be used to measure multiple quantities, i.e., when a single device is used to measure multiple quantities, the device is called </a:t>
            </a:r>
            <a:r>
              <a:rPr lang="en-US" b="0" i="1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multimeter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. On the basis of output representation, there are two types of multimeters −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Analog multimeter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Digital multimeter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52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ECA4CB2-9071-41EB-AABB-2D8EB939D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1A3F-2407-FE9F-8EF3-53F70AA30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22" y="1209822"/>
            <a:ext cx="4178104" cy="320743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86F6BD-9C49-4F4F-99EA-9C5AA318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7806" y="-2"/>
            <a:ext cx="7494194" cy="1641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DA365B-E064-481A-A62D-18CD31DB3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4795" y="1658471"/>
            <a:ext cx="7517205" cy="354105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DBE49D-AABD-458B-B2DF-4D5FA7D5C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205919"/>
            <a:ext cx="4651248" cy="1652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833CC6-729B-40E8-B891-D93467E34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36801" y="3396995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792FC4-4641-DC3D-2664-99DD97DD3326}"/>
              </a:ext>
            </a:extLst>
          </p:cNvPr>
          <p:cNvSpPr txBox="1"/>
          <p:nvPr/>
        </p:nvSpPr>
        <p:spPr>
          <a:xfrm>
            <a:off x="5376670" y="1940119"/>
            <a:ext cx="6172413" cy="3029446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15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00"/>
                </a:highlight>
              </a:rPr>
              <a:t>Analog Multimeter: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15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An analog </a:t>
            </a:r>
            <a:r>
              <a:rPr lang="en-US" sz="1500" i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multimeter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is a permanent magnet moving coil (PMMC) meter type measuring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instrument.</a:t>
            </a:r>
            <a:r>
              <a:rPr lang="en-US" sz="1500" b="0" i="0" spc="15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The</a:t>
            </a:r>
            <a:r>
              <a:rPr lang="en-US" sz="15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analog multimeter has an analog display that uses the deflection of a pointer on the scale to indicate the level of measurement being made. The pointer deflects from its initial position increasingly as the measuring quantity increases.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757897-7307-46AF-923D-FF5BF45DD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5205919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8A51DE-F544-5929-9B3D-B6FB16250E3F}"/>
              </a:ext>
            </a:extLst>
          </p:cNvPr>
          <p:cNvSpPr txBox="1"/>
          <p:nvPr/>
        </p:nvSpPr>
        <p:spPr>
          <a:xfrm>
            <a:off x="1535371" y="2702257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 lnSpcReduction="10000"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40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Working of Analog Multimeter: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Since, the analog multimeter is a PMMC types instrument, so when a current is passed through its coil, the coil moves in a magnetic field produced by the permanent magnet. A pointer is attached with the coil. When current flows in the coil, a deflecting torque acts on the coil that will rotate it by an angle, so the pointer moves over a scale. A pair of hairsprings is attached to the spindle to provide the controlling torque.</a:t>
            </a:r>
          </a:p>
        </p:txBody>
      </p:sp>
    </p:spTree>
    <p:extLst>
      <p:ext uri="{BB962C8B-B14F-4D97-AF65-F5344CB8AC3E}">
        <p14:creationId xmlns:p14="http://schemas.microsoft.com/office/powerpoint/2010/main" val="2678465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8BF671D1-7D58-D144-CE32-937C77FE6404}"/>
              </a:ext>
            </a:extLst>
          </p:cNvPr>
          <p:cNvSpPr txBox="1"/>
          <p:nvPr/>
        </p:nvSpPr>
        <p:spPr>
          <a:xfrm>
            <a:off x="1535371" y="2702257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40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Analog Multimeter Measuring Quantities: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 typical analog multimeter can measure following electrical quantities −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DC Voltage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AC Voltage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DC Current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Resistance</a:t>
            </a:r>
          </a:p>
        </p:txBody>
      </p:sp>
    </p:spTree>
    <p:extLst>
      <p:ext uri="{BB962C8B-B14F-4D97-AF65-F5344CB8AC3E}">
        <p14:creationId xmlns:p14="http://schemas.microsoft.com/office/powerpoint/2010/main" val="31668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E5D82-31EB-CB4F-19C6-494575158661}"/>
              </a:ext>
            </a:extLst>
          </p:cNvPr>
          <p:cNvSpPr txBox="1"/>
          <p:nvPr/>
        </p:nvSpPr>
        <p:spPr>
          <a:xfrm>
            <a:off x="1535371" y="2385391"/>
            <a:ext cx="9935571" cy="3743024"/>
          </a:xfrm>
          <a:prstGeom prst="rect">
            <a:avLst/>
          </a:prstGeom>
        </p:spPr>
        <p:txBody>
          <a:bodyPr vert="horz" lIns="109728" tIns="109728" rIns="109728" bIns="91440" rtlCol="0" anchor="t">
            <a:normAutofit fontScale="55000" lnSpcReduction="20000"/>
          </a:bodyPr>
          <a:lstStyle/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26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00"/>
                </a:highlight>
              </a:rPr>
              <a:t>Advantages of Analog Multimeter: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2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It gives the continuous reading, thus a sudden change in signal can be detected which is not possible with digital multimeter.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2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Analog multimeter are very cheap.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2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All measurement can be made using a single meter only.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26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00"/>
                </a:highlight>
              </a:rPr>
              <a:t>Disadvantages of Analog Multimeter: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1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They are bulky and larger sized.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1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Multiple scales, these can cause confusion.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1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Low input resistance.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1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Analog multimeters do not have auto-polarity function. Therefore, it is necessary to connect probes correctly.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sz="21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Less accurate than a digital multimeter.</a:t>
            </a:r>
          </a:p>
        </p:txBody>
      </p:sp>
    </p:spTree>
    <p:extLst>
      <p:ext uri="{BB962C8B-B14F-4D97-AF65-F5344CB8AC3E}">
        <p14:creationId xmlns:p14="http://schemas.microsoft.com/office/powerpoint/2010/main" val="289529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B5F41-279D-E824-60D8-E73D128A2A31}"/>
              </a:ext>
            </a:extLst>
          </p:cNvPr>
          <p:cNvSpPr txBox="1"/>
          <p:nvPr/>
        </p:nvSpPr>
        <p:spPr>
          <a:xfrm>
            <a:off x="0" y="1175452"/>
            <a:ext cx="4265366" cy="4571104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20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00"/>
                </a:highlight>
              </a:rPr>
              <a:t>Digital Multimeter: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14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 </a:t>
            </a:r>
            <a:r>
              <a:rPr lang="en-US" sz="1400" b="0" i="1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digital multimeter</a:t>
            </a:r>
            <a:r>
              <a:rPr lang="en-US" sz="1400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(DMM) is a measuring instrument used to measure various electrical quantities. The standard measurements that are performed by a DMM are current, voltage and resistance. Apart from these, a digital multimeter can also measure temperature, frequency, capacitance, continuity, transistor gains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4018B-FAC2-AD6B-9181-8B5EE3408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79" r="24982"/>
          <a:stretch/>
        </p:blipFill>
        <p:spPr>
          <a:xfrm>
            <a:off x="4695713" y="713436"/>
            <a:ext cx="7500472" cy="543112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7B94D-8E46-AC7E-BA2D-665A565DA34F}"/>
              </a:ext>
            </a:extLst>
          </p:cNvPr>
          <p:cNvSpPr txBox="1"/>
          <p:nvPr/>
        </p:nvSpPr>
        <p:spPr>
          <a:xfrm>
            <a:off x="1535371" y="2702257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00"/>
                </a:highlight>
              </a:rPr>
              <a:t>Advantages of Digital Multimeter: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Cheap and easily available.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Auto range according to requirements.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Smaller size and light in weight.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Auto off.</a:t>
            </a:r>
          </a:p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•"/>
            </a:pPr>
            <a:r>
              <a:rPr lang="en-US" b="0" i="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Auto polarity, etc.</a:t>
            </a:r>
          </a:p>
        </p:txBody>
      </p:sp>
    </p:spTree>
    <p:extLst>
      <p:ext uri="{BB962C8B-B14F-4D97-AF65-F5344CB8AC3E}">
        <p14:creationId xmlns:p14="http://schemas.microsoft.com/office/powerpoint/2010/main" val="2277369105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AnalogousFromRegularSeedLeftStep">
      <a:dk1>
        <a:srgbClr val="000000"/>
      </a:dk1>
      <a:lt1>
        <a:srgbClr val="FFFFFF"/>
      </a:lt1>
      <a:dk2>
        <a:srgbClr val="321C1D"/>
      </a:dk2>
      <a:lt2>
        <a:srgbClr val="F0F1F3"/>
      </a:lt2>
      <a:accent1>
        <a:srgbClr val="C99A24"/>
      </a:accent1>
      <a:accent2>
        <a:srgbClr val="D55017"/>
      </a:accent2>
      <a:accent3>
        <a:srgbClr val="E72940"/>
      </a:accent3>
      <a:accent4>
        <a:srgbClr val="D5177D"/>
      </a:accent4>
      <a:accent5>
        <a:srgbClr val="E729DE"/>
      </a:accent5>
      <a:accent6>
        <a:srgbClr val="8F17D5"/>
      </a:accent6>
      <a:hlink>
        <a:srgbClr val="4669C1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417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Meiryo</vt:lpstr>
      <vt:lpstr>Arial</vt:lpstr>
      <vt:lpstr>Corbel</vt:lpstr>
      <vt:lpstr>Nunito</vt:lpstr>
      <vt:lpstr>ShojiVTI</vt:lpstr>
      <vt:lpstr>Multimeter</vt:lpstr>
      <vt:lpstr>Multimeter: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Multimeter</dc:title>
  <dc:creator>Svastik   Kanwar</dc:creator>
  <cp:lastModifiedBy>Svastik   Kanwar</cp:lastModifiedBy>
  <cp:revision>9</cp:revision>
  <dcterms:created xsi:type="dcterms:W3CDTF">2022-07-20T16:36:31Z</dcterms:created>
  <dcterms:modified xsi:type="dcterms:W3CDTF">2022-07-20T17:04:09Z</dcterms:modified>
</cp:coreProperties>
</file>